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  <p:sldMasterId id="2147484341" r:id="rId2"/>
  </p:sldMasterIdLst>
  <p:notesMasterIdLst>
    <p:notesMasterId r:id="rId6"/>
  </p:notesMasterIdLst>
  <p:handoutMasterIdLst>
    <p:handoutMasterId r:id="rId7"/>
  </p:handoutMasterIdLst>
  <p:sldIdLst>
    <p:sldId id="5844" r:id="rId3"/>
    <p:sldId id="5846" r:id="rId4"/>
    <p:sldId id="5845" r:id="rId5"/>
  </p:sldIdLst>
  <p:sldSz cx="12192000" cy="6858000"/>
  <p:notesSz cx="6797675" cy="9926638"/>
  <p:custDataLst>
    <p:tags r:id="rId8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91" userDrawn="1">
          <p15:clr>
            <a:srgbClr val="A4A3A4"/>
          </p15:clr>
        </p15:guide>
        <p15:guide id="8" pos="7358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1" pos="212" userDrawn="1">
          <p15:clr>
            <a:srgbClr val="A4A3A4"/>
          </p15:clr>
        </p15:guide>
        <p15:guide id="12" orient="horz" pos="4133" userDrawn="1">
          <p15:clr>
            <a:srgbClr val="A4A3A4"/>
          </p15:clr>
        </p15:guide>
        <p15:guide id="13" orient="horz" pos="595" userDrawn="1">
          <p15:clr>
            <a:srgbClr val="A4A3A4"/>
          </p15:clr>
        </p15:guide>
        <p15:guide id="15" orient="horz" pos="2001" userDrawn="1">
          <p15:clr>
            <a:srgbClr val="A4A3A4"/>
          </p15:clr>
        </p15:guide>
        <p15:guide id="16" orient="horz" pos="4201" userDrawn="1">
          <p15:clr>
            <a:srgbClr val="A4A3A4"/>
          </p15:clr>
        </p15:guide>
        <p15:guide id="18" orient="horz" pos="3498" userDrawn="1">
          <p15:clr>
            <a:srgbClr val="A4A3A4"/>
          </p15:clr>
        </p15:guide>
        <p15:guide id="20" orient="horz" pos="4065" userDrawn="1">
          <p15:clr>
            <a:srgbClr val="A4A3A4"/>
          </p15:clr>
        </p15:guide>
        <p15:guide id="21" orient="horz" pos="1366" userDrawn="1">
          <p15:clr>
            <a:srgbClr val="A4A3A4"/>
          </p15:clr>
        </p15:guide>
        <p15:guide id="23" pos="4063" userDrawn="1">
          <p15:clr>
            <a:srgbClr val="A4A3A4"/>
          </p15:clr>
        </p15:guide>
        <p15:guide id="25" pos="1383" userDrawn="1">
          <p15:clr>
            <a:srgbClr val="A4A3A4"/>
          </p15:clr>
        </p15:guide>
        <p15:guide id="26" pos="267" userDrawn="1">
          <p15:clr>
            <a:srgbClr val="A4A3A4"/>
          </p15:clr>
        </p15:guide>
        <p15:guide id="27" orient="horz" pos="1480" userDrawn="1">
          <p15:clr>
            <a:srgbClr val="A4A3A4"/>
          </p15:clr>
        </p15:guide>
        <p15:guide id="29" pos="7385" userDrawn="1">
          <p15:clr>
            <a:srgbClr val="A4A3A4"/>
          </p15:clr>
        </p15:guide>
        <p15:guide id="30" pos="1104" userDrawn="1">
          <p15:clr>
            <a:srgbClr val="A4A3A4"/>
          </p15:clr>
        </p15:guide>
        <p15:guide id="32" pos="322" userDrawn="1">
          <p15:clr>
            <a:srgbClr val="A4A3A4"/>
          </p15:clr>
        </p15:guide>
        <p15:guide id="33" pos="5515" userDrawn="1">
          <p15:clr>
            <a:srgbClr val="A4A3A4"/>
          </p15:clr>
        </p15:guide>
        <p15:guide id="34" pos="7468" userDrawn="1">
          <p15:clr>
            <a:srgbClr val="A4A3A4"/>
          </p15:clr>
        </p15:guide>
        <p15:guide id="35" orient="horz" pos="3339" userDrawn="1">
          <p15:clr>
            <a:srgbClr val="A4A3A4"/>
          </p15:clr>
        </p15:guide>
        <p15:guide id="36" pos="3617" userDrawn="1">
          <p15:clr>
            <a:srgbClr val="A4A3A4"/>
          </p15:clr>
        </p15:guide>
        <p15:guide id="37" orient="horz" pos="1797" userDrawn="1">
          <p15:clr>
            <a:srgbClr val="A4A3A4"/>
          </p15:clr>
        </p15:guide>
        <p15:guide id="38" orient="horz" pos="3407" userDrawn="1">
          <p15:clr>
            <a:srgbClr val="A4A3A4"/>
          </p15:clr>
        </p15:guide>
        <p15:guide id="39" orient="horz" pos="27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99"/>
    <a:srgbClr val="0000FF"/>
    <a:srgbClr val="33CC33"/>
    <a:srgbClr val="008000"/>
    <a:srgbClr val="666666"/>
    <a:srgbClr val="BFBFBF"/>
    <a:srgbClr val="007F00"/>
    <a:srgbClr val="4285F4"/>
    <a:srgbClr val="1A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1" autoAdjust="0"/>
    <p:restoredTop sz="95320" autoAdjust="0"/>
  </p:normalViewPr>
  <p:slideViewPr>
    <p:cSldViewPr snapToObjects="1">
      <p:cViewPr varScale="1">
        <p:scale>
          <a:sx n="84" d="100"/>
          <a:sy n="84" d="100"/>
        </p:scale>
        <p:origin x="1046" y="72"/>
      </p:cViewPr>
      <p:guideLst>
        <p:guide orient="horz" pos="391"/>
        <p:guide pos="7358"/>
        <p:guide pos="3840"/>
        <p:guide pos="212"/>
        <p:guide orient="horz" pos="4133"/>
        <p:guide orient="horz" pos="595"/>
        <p:guide orient="horz" pos="2001"/>
        <p:guide orient="horz" pos="4201"/>
        <p:guide orient="horz" pos="3498"/>
        <p:guide orient="horz" pos="4065"/>
        <p:guide orient="horz" pos="1366"/>
        <p:guide pos="4063"/>
        <p:guide pos="1383"/>
        <p:guide pos="267"/>
        <p:guide orient="horz" pos="1480"/>
        <p:guide pos="7385"/>
        <p:guide pos="1104"/>
        <p:guide pos="322"/>
        <p:guide pos="5515"/>
        <p:guide pos="7468"/>
        <p:guide orient="horz" pos="3339"/>
        <p:guide pos="3617"/>
        <p:guide orient="horz" pos="1797"/>
        <p:guide orient="horz" pos="3407"/>
        <p:guide orient="horz" pos="2795"/>
      </p:guideLst>
    </p:cSldViewPr>
  </p:slideViewPr>
  <p:outlineViewPr>
    <p:cViewPr>
      <p:scale>
        <a:sx n="33" d="100"/>
        <a:sy n="33" d="100"/>
      </p:scale>
      <p:origin x="0" y="1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Objects="1">
      <p:cViewPr varScale="1">
        <p:scale>
          <a:sx n="49" d="100"/>
          <a:sy n="49" d="100"/>
        </p:scale>
        <p:origin x="2680" y="6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3D5BFC1-A092-4009-988B-F2492AA0D6BC}" type="datetimeFigureOut">
              <a:rPr lang="ko-KR" altLang="en-US" smtClean="0">
                <a:latin typeface="나눔고딕"/>
              </a:rPr>
              <a:pPr/>
              <a:t>2025-09-03</a:t>
            </a:fld>
            <a:endParaRPr lang="ko-KR" altLang="en-US" dirty="0">
              <a:latin typeface="나눔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14D323F-8609-4328-8339-744FA241958E}" type="slidenum">
              <a:rPr lang="ko-KR" altLang="en-US" smtClean="0">
                <a:latin typeface="나눔고딕"/>
              </a:rPr>
              <a:pPr/>
              <a:t>‹#›</a:t>
            </a:fld>
            <a:endParaRPr lang="ko-KR" altLang="en-US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51795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>
                <a:ea typeface="나눔고딕"/>
              </a:defRPr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>
                <a:ea typeface="나눔고딕"/>
              </a:defRPr>
            </a:lvl1pPr>
          </a:lstStyle>
          <a:p>
            <a:fld id="{EC1BA96A-503D-4F16-8A2A-91BBD43DFCCB}" type="datetimeFigureOut">
              <a:rPr lang="ko-KR" altLang="en-US" smtClean="0">
                <a:latin typeface="나눔고딕"/>
              </a:rPr>
              <a:pPr/>
              <a:t>2025-09-03</a:t>
            </a:fld>
            <a:endParaRPr lang="ko-KR" altLang="en-US" dirty="0">
              <a:latin typeface="나눔고딕"/>
            </a:endParaRPr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r>
              <a:rPr lang="ko-KR" altLang="en-US" dirty="0" smtClean="0">
                <a:latin typeface="나눔고딕"/>
              </a:rPr>
              <a:t>ㅇ</a:t>
            </a:r>
            <a:endParaRPr lang="ko-KR" altLang="en-US" dirty="0">
              <a:latin typeface="나눔고딕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>
                <a:ea typeface="나눔고딕"/>
              </a:defRPr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>
                <a:ea typeface="나눔고딕"/>
              </a:defRPr>
            </a:lvl1pPr>
          </a:lstStyle>
          <a:p>
            <a:fld id="{CD6D0A05-E54D-456D-BA91-B2262AADA201}" type="slidenum">
              <a:rPr lang="ko-KR" altLang="en-US" smtClean="0">
                <a:latin typeface="나눔고딕"/>
              </a:rPr>
              <a:pPr/>
              <a:t>‹#›</a:t>
            </a:fld>
            <a:endParaRPr lang="ko-KR" altLang="en-US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48036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77295001"/>
              </p:ext>
            </p:extLst>
          </p:nvPr>
        </p:nvGraphicFramePr>
        <p:xfrm>
          <a:off x="2441" y="1621"/>
          <a:ext cx="211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566" name="think-cell Slide" r:id="rId4" imgW="270" imgH="270" progId="">
                  <p:embed/>
                </p:oleObj>
              </mc:Choice>
              <mc:Fallback>
                <p:oleObj name="think-cell Slide" r:id="rId4" imgW="270" imgH="27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" y="1621"/>
                        <a:ext cx="211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그림 6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0" y="638"/>
            <a:ext cx="12196597" cy="686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490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38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391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 marL="0" indent="0">
              <a:buNone/>
              <a:defRPr sz="3939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112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515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70481071"/>
              </p:ext>
            </p:extLst>
          </p:nvPr>
        </p:nvGraphicFramePr>
        <p:xfrm>
          <a:off x="2441" y="1621"/>
          <a:ext cx="211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90" name="think-cell Slide" r:id="rId4" imgW="270" imgH="270" progId="">
                  <p:embed/>
                </p:oleObj>
              </mc:Choice>
              <mc:Fallback>
                <p:oleObj name="think-cell Slide" r:id="rId4" imgW="270" imgH="27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" y="1621"/>
                        <a:ext cx="211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2" y="-1165"/>
            <a:ext cx="12196594" cy="686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739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12" y="638"/>
            <a:ext cx="12196594" cy="6860331"/>
          </a:xfrm>
          <a:prstGeom prst="rect">
            <a:avLst/>
          </a:prstGeom>
        </p:spPr>
      </p:pic>
      <p:sp>
        <p:nvSpPr>
          <p:cNvPr id="5" name="슬라이드 번호 개체 틀 2"/>
          <p:cNvSpPr txBox="1">
            <a:spLocks/>
          </p:cNvSpPr>
          <p:nvPr userDrawn="1"/>
        </p:nvSpPr>
        <p:spPr>
          <a:xfrm>
            <a:off x="11488764" y="6510688"/>
            <a:ext cx="684569" cy="374697"/>
          </a:xfrm>
          <a:prstGeom prst="rect">
            <a:avLst/>
          </a:prstGeom>
        </p:spPr>
        <p:txBody>
          <a:bodyPr vert="horz" lIns="0" tIns="0" rIns="88615" bIns="0" rtlCol="0" anchor="ctr"/>
          <a:lstStyle/>
          <a:p>
            <a:pPr algn="r">
              <a:defRPr/>
            </a:pPr>
            <a:fld id="{C518B652-5059-46A7-89D9-3F882A9610B1}" type="slidenum">
              <a:rPr lang="en-US" altLang="ko-KR" sz="1354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나눔고딕" pitchFamily="50" charset="-127"/>
                <a:ea typeface="나눔고딕" pitchFamily="50" charset="-127"/>
              </a:rPr>
              <a:pPr algn="r">
                <a:defRPr/>
              </a:pPr>
              <a:t>‹#›</a:t>
            </a:fld>
            <a:endParaRPr lang="en-US" altLang="ko-KR" sz="1354" dirty="0">
              <a:solidFill>
                <a:sysClr val="windowText" lastClr="000000">
                  <a:lumMod val="65000"/>
                  <a:lumOff val="35000"/>
                </a:sys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13765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738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954"/>
            </a:lvl1pPr>
            <a:lvl2pPr marL="562722" indent="0" algn="ctr">
              <a:buNone/>
              <a:defRPr sz="2462"/>
            </a:lvl2pPr>
            <a:lvl3pPr marL="1125444" indent="0" algn="ctr">
              <a:buNone/>
              <a:defRPr sz="2215"/>
            </a:lvl3pPr>
            <a:lvl4pPr marL="1688165" indent="0" algn="ctr">
              <a:buNone/>
              <a:defRPr sz="1969"/>
            </a:lvl4pPr>
            <a:lvl5pPr marL="2250887" indent="0" algn="ctr">
              <a:buNone/>
              <a:defRPr sz="1969"/>
            </a:lvl5pPr>
            <a:lvl6pPr marL="2813609" indent="0" algn="ctr">
              <a:buNone/>
              <a:defRPr sz="1969"/>
            </a:lvl6pPr>
            <a:lvl7pPr marL="3376331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76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159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2339" y="1709739"/>
            <a:ext cx="10515600" cy="2852737"/>
          </a:xfrm>
        </p:spPr>
        <p:txBody>
          <a:bodyPr anchor="b"/>
          <a:lstStyle>
            <a:lvl1pPr>
              <a:defRPr sz="738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2339" y="4589464"/>
            <a:ext cx="10515600" cy="1500187"/>
          </a:xfrm>
        </p:spPr>
        <p:txBody>
          <a:bodyPr/>
          <a:lstStyle>
            <a:lvl1pPr marL="0" indent="0">
              <a:buNone/>
              <a:defRPr sz="2954">
                <a:solidFill>
                  <a:schemeClr val="tx1">
                    <a:tint val="75000"/>
                  </a:schemeClr>
                </a:solidFill>
              </a:defRPr>
            </a:lvl1pPr>
            <a:lvl2pPr marL="562722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16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88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609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33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945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64015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89785" y="1825625"/>
            <a:ext cx="5164016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692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365126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0154" y="1681163"/>
            <a:ext cx="5158154" cy="82391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40154" y="2505075"/>
            <a:ext cx="5158154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553" cy="82391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553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393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26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396328695"/>
              </p:ext>
            </p:extLst>
          </p:nvPr>
        </p:nvGraphicFramePr>
        <p:xfrm>
          <a:off x="2130" y="1621"/>
          <a:ext cx="1952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50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" y="1621"/>
                        <a:ext cx="1952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14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14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8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fld id="{51BE08FB-A18B-4859-A6E6-B20CCC533AF2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2025-09-03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18" y="635689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1" y="63568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fld id="{2747D207-944B-4363-884F-A02296F6E65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16" y="637"/>
            <a:ext cx="12190201" cy="685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3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4371" r:id="rId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나눔고딕"/>
          <a:ea typeface="나눔고딕"/>
          <a:cs typeface="+mj-cs"/>
          <a:sym typeface="나눔고딕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3939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anose="020B0604020202020204" pitchFamily="34" charset="0"/>
        <a:buChar char="–"/>
        <a:defRPr sz="3446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–"/>
        <a:defRPr sz="2462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»"/>
        <a:defRPr sz="2462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FDB77-E8DD-4174-960C-093AC08E83A7}" type="datetimeFigureOut">
              <a:rPr lang="ko-KR" altLang="en-US" smtClean="0"/>
              <a:t>2025-09-03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70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</p:sldLayoutIdLst>
  <p:timing>
    <p:tnLst>
      <p:par>
        <p:cTn id="1" dur="indefinite" restart="never" nodeType="tmRoot"/>
      </p:par>
    </p:tnLst>
  </p:timing>
  <p:txStyles>
    <p:titleStyle>
      <a:lvl1pPr algn="l" defTabSz="1125444" rtl="0" eaLnBrk="1" latinLnBrk="1" hangingPunct="1">
        <a:lnSpc>
          <a:spcPct val="90000"/>
        </a:lnSpc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361" indent="-281361" algn="l" defTabSz="1125444" rtl="0" eaLnBrk="1" latinLnBrk="1" hangingPunct="1">
        <a:lnSpc>
          <a:spcPct val="90000"/>
        </a:lnSpc>
        <a:spcBef>
          <a:spcPts val="1231"/>
        </a:spcBef>
        <a:buFont typeface="Arial" panose="020B0604020202020204" pitchFamily="34" charset="0"/>
        <a:buChar char="•"/>
        <a:defRPr sz="3446" kern="1200">
          <a:solidFill>
            <a:schemeClr val="tx1"/>
          </a:solidFill>
          <a:latin typeface="+mn-lt"/>
          <a:ea typeface="+mn-ea"/>
          <a:cs typeface="+mn-cs"/>
        </a:defRPr>
      </a:lvl1pPr>
      <a:lvl2pPr marL="844083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68" y="152636"/>
            <a:ext cx="10843573" cy="42797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1600" dirty="0" smtClean="0">
                <a:solidFill>
                  <a:srgbClr val="1F497D">
                    <a:lumMod val="50000"/>
                  </a:srgbClr>
                </a:solidFill>
              </a:rPr>
              <a:t>교보생명</a:t>
            </a:r>
            <a:r>
              <a:rPr lang="en-US" altLang="ko-KR" sz="2400" smtClean="0">
                <a:solidFill>
                  <a:srgbClr val="1F497D">
                    <a:lumMod val="50000"/>
                  </a:srgbClr>
                </a:solidFill>
              </a:rPr>
              <a:t>_</a:t>
            </a:r>
            <a:r>
              <a:rPr lang="ko-KR" altLang="en-US" sz="2400" smtClean="0">
                <a:solidFill>
                  <a:srgbClr val="1F497D">
                    <a:lumMod val="50000"/>
                  </a:srgbClr>
                </a:solidFill>
              </a:rPr>
              <a:t>과제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해결 제안서 요약 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8" name="표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304135"/>
              </p:ext>
            </p:extLst>
          </p:nvPr>
        </p:nvGraphicFramePr>
        <p:xfrm>
          <a:off x="515380" y="1016733"/>
          <a:ext cx="11377265" cy="5759420"/>
        </p:xfrm>
        <a:graphic>
          <a:graphicData uri="http://schemas.openxmlformats.org/drawingml/2006/table">
            <a:tbl>
              <a:tblPr/>
              <a:tblGrid>
                <a:gridCol w="1945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0797">
                  <a:extLst>
                    <a:ext uri="{9D8B030D-6E8A-4147-A177-3AD203B41FA5}">
                      <a16:colId xmlns:a16="http://schemas.microsoft.com/office/drawing/2014/main" val="2510701308"/>
                    </a:ext>
                  </a:extLst>
                </a:gridCol>
                <a:gridCol w="881839">
                  <a:extLst>
                    <a:ext uri="{9D8B030D-6E8A-4147-A177-3AD203B41FA5}">
                      <a16:colId xmlns:a16="http://schemas.microsoft.com/office/drawing/2014/main" val="157567756"/>
                    </a:ext>
                  </a:extLst>
                </a:gridCol>
                <a:gridCol w="51493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65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스타트업 명</a:t>
                      </a:r>
                      <a:endParaRPr kumimoji="1" lang="en-US" altLang="ko-KR" sz="15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4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지원 분야</a:t>
                      </a:r>
                      <a:endParaRPr kumimoji="1" lang="ko-KR" altLang="en-US" sz="15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1. (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영업지원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약관기반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사고보험금 청구 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AI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Agent</a:t>
                      </a: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2. (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영업지원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민원 상담 요약 및 </a:t>
                      </a:r>
                      <a:r>
                        <a:rPr lang="ko-KR" altLang="en-US" sz="1200" b="1" i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회신문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작성 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AI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Agent</a:t>
                      </a: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3. (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영업지원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AI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기반 광고 심의 자동화 시스템</a:t>
                      </a:r>
                      <a:endParaRPr lang="en-US" altLang="ko-KR" sz="1200" b="1" i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4. (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영업지원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보장분석기반 고객 맞춤 상품 설계 제안</a:t>
                      </a:r>
                      <a:endParaRPr lang="en-US" altLang="ko-KR" sz="1200" b="1" i="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5. (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마케팅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건강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질병 등 보험금 </a:t>
                      </a:r>
                      <a:r>
                        <a:rPr lang="ko-KR" altLang="en-US" sz="1200" b="1" i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청구데이터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기반 고객 페르소나 구축</a:t>
                      </a:r>
                      <a:endParaRPr lang="en-US" altLang="ko-KR" sz="1200" b="1" i="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6. (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자율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교보생명과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연계 가능한 다양한 아이디어</a:t>
                      </a:r>
                      <a:endParaRPr lang="ko-KR" altLang="en-US" sz="1100" b="1" i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해결 과제 정의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주제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/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목적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1" dirty="0" smtClean="0">
                          <a:solidFill>
                            <a:schemeClr val="accent4"/>
                          </a:solidFill>
                        </a:rPr>
                        <a:t>예</a:t>
                      </a:r>
                      <a:r>
                        <a:rPr lang="en-US" altLang="ko-KR" sz="1100" b="0" i="1" dirty="0" smtClean="0">
                          <a:solidFill>
                            <a:schemeClr val="accent4"/>
                          </a:solidFill>
                        </a:rPr>
                        <a:t>) </a:t>
                      </a:r>
                      <a:r>
                        <a:rPr lang="ko-KR" altLang="en-US" sz="1100" b="0" i="1" dirty="0" smtClean="0">
                          <a:solidFill>
                            <a:schemeClr val="accent4"/>
                          </a:solidFill>
                        </a:rPr>
                        <a:t>디지털 채널 이용 고객 행동 분석을 통한 마케팅 기회 발굴 및 프로세스 최적화 </a:t>
                      </a:r>
                      <a:endParaRPr lang="ko-KR" altLang="en-US" sz="1100" b="0" i="1" dirty="0">
                        <a:solidFill>
                          <a:schemeClr val="accent4"/>
                        </a:solidFill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65746"/>
                  </a:ext>
                </a:extLst>
              </a:tr>
              <a:tr h="2375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추진 내용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협업 기간 동안</a:t>
                      </a: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)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marR="0" lvl="0" indent="0" algn="l" defTabSz="112544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74625" algn="l"/>
                        </a:tabLst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marR="0" lvl="0" indent="0" algn="l" defTabSz="112544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74625" algn="l"/>
                        </a:tabLst>
                        <a:defRPr/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463188"/>
                  </a:ext>
                </a:extLst>
              </a:tr>
              <a:tr h="902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기대 효과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98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5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783" y="152636"/>
            <a:ext cx="10843573" cy="42797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과제 해결 제안서 상세 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: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회사 소개 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+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제안 내용 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5400" y="2024844"/>
            <a:ext cx="10843573" cy="147441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 algn="ctr">
              <a:defRPr/>
            </a:pPr>
            <a:r>
              <a:rPr lang="ko-KR" altLang="en-US" sz="2400" u="sng" dirty="0" smtClean="0">
                <a:solidFill>
                  <a:srgbClr val="1F497D">
                    <a:lumMod val="50000"/>
                  </a:srgbClr>
                </a:solidFill>
              </a:rPr>
              <a:t>요약 </a:t>
            </a:r>
            <a:r>
              <a:rPr lang="ko-KR" altLang="en-US" sz="2400" u="sng" dirty="0" err="1" smtClean="0">
                <a:solidFill>
                  <a:srgbClr val="1F497D">
                    <a:lumMod val="50000"/>
                  </a:srgbClr>
                </a:solidFill>
              </a:rPr>
              <a:t>장표를</a:t>
            </a:r>
            <a:r>
              <a:rPr lang="ko-KR" altLang="en-US" sz="2400" u="sng" dirty="0" smtClean="0">
                <a:solidFill>
                  <a:srgbClr val="1F497D">
                    <a:lumMod val="50000"/>
                  </a:srgbClr>
                </a:solidFill>
              </a:rPr>
              <a:t> 제외한 상세 내용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은 </a:t>
            </a:r>
            <a:r>
              <a:rPr lang="ko-KR" altLang="en-US" sz="3600" dirty="0" smtClean="0">
                <a:solidFill>
                  <a:srgbClr val="C00000"/>
                </a:solidFill>
              </a:rPr>
              <a:t>자율 양식</a:t>
            </a:r>
            <a:r>
              <a:rPr lang="en-US" altLang="ko-KR" sz="3600" dirty="0" smtClean="0">
                <a:solidFill>
                  <a:srgbClr val="C00000"/>
                </a:solidFill>
              </a:rPr>
              <a:t>(</a:t>
            </a:r>
            <a:r>
              <a:rPr lang="ko-KR" altLang="en-US" sz="3600" dirty="0" smtClean="0">
                <a:solidFill>
                  <a:srgbClr val="C00000"/>
                </a:solidFill>
              </a:rPr>
              <a:t>귀사 양식</a:t>
            </a:r>
            <a:r>
              <a:rPr lang="en-US" altLang="ko-KR" sz="3600" dirty="0" smtClean="0">
                <a:solidFill>
                  <a:srgbClr val="C00000"/>
                </a:solidFill>
              </a:rPr>
              <a:t>)</a:t>
            </a:r>
            <a:r>
              <a:rPr lang="ko-KR" altLang="en-US" sz="3600" dirty="0" smtClean="0">
                <a:solidFill>
                  <a:srgbClr val="C00000"/>
                </a:solidFill>
              </a:rPr>
              <a:t> 사용</a:t>
            </a:r>
            <a:endParaRPr lang="en-US" altLang="ko-KR" sz="3600" dirty="0" smtClean="0">
              <a:solidFill>
                <a:srgbClr val="C00000"/>
              </a:solidFill>
            </a:endParaRPr>
          </a:p>
          <a:p>
            <a:pPr lvl="0" algn="ctr">
              <a:defRPr/>
            </a:pPr>
            <a:endParaRPr lang="en-US" altLang="ko-KR" sz="3600" dirty="0">
              <a:solidFill>
                <a:srgbClr val="C00000"/>
              </a:solidFill>
            </a:endParaRPr>
          </a:p>
          <a:p>
            <a:pPr lvl="0" algn="ctr">
              <a:defRPr/>
            </a:pPr>
            <a:r>
              <a:rPr lang="en-US" altLang="ko-KR" sz="2000" dirty="0" smtClean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86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80" y="224644"/>
            <a:ext cx="10843573" cy="335640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1800" dirty="0" smtClean="0">
                <a:solidFill>
                  <a:srgbClr val="1F497D">
                    <a:lumMod val="50000"/>
                  </a:srgbClr>
                </a:solidFill>
              </a:rPr>
              <a:t>참고 </a:t>
            </a:r>
            <a:r>
              <a:rPr lang="en-US" altLang="ko-KR" sz="1800" dirty="0" smtClean="0">
                <a:solidFill>
                  <a:srgbClr val="1F497D">
                    <a:lumMod val="50000"/>
                  </a:srgbClr>
                </a:solidFill>
              </a:rPr>
              <a:t>: </a:t>
            </a:r>
            <a:r>
              <a:rPr lang="ko-KR" altLang="en-US" sz="1800" dirty="0" smtClean="0">
                <a:solidFill>
                  <a:srgbClr val="1F497D">
                    <a:lumMod val="50000"/>
                  </a:srgbClr>
                </a:solidFill>
              </a:rPr>
              <a:t>과제해결제안서 내 필수 포함 내용</a:t>
            </a:r>
            <a:endParaRPr lang="ko-KR" altLang="en-US" sz="2215" dirty="0">
              <a:solidFill>
                <a:schemeClr val="tx1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740241"/>
              </p:ext>
            </p:extLst>
          </p:nvPr>
        </p:nvGraphicFramePr>
        <p:xfrm>
          <a:off x="889619" y="1196752"/>
          <a:ext cx="10081120" cy="4993407"/>
        </p:xfrm>
        <a:graphic>
          <a:graphicData uri="http://schemas.openxmlformats.org/drawingml/2006/table">
            <a:tbl>
              <a:tblPr/>
              <a:tblGrid>
                <a:gridCol w="1044116">
                  <a:extLst>
                    <a:ext uri="{9D8B030D-6E8A-4147-A177-3AD203B41FA5}">
                      <a16:colId xmlns:a16="http://schemas.microsoft.com/office/drawing/2014/main" val="2813073732"/>
                    </a:ext>
                  </a:extLst>
                </a:gridCol>
                <a:gridCol w="9037004">
                  <a:extLst>
                    <a:ext uri="{9D8B030D-6E8A-4147-A177-3AD203B41FA5}">
                      <a16:colId xmlns:a16="http://schemas.microsoft.com/office/drawing/2014/main" val="1763630513"/>
                    </a:ext>
                  </a:extLst>
                </a:gridCol>
              </a:tblGrid>
              <a:tr h="7680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연번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주요 평가 항목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629603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교보생명 과제 해결 요청 사항 이해 및 반영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50338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아이디어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솔루션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기술의 특징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차별성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소개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418750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협업을 통한 과제 해결안</a:t>
                      </a:r>
                      <a:endParaRPr lang="en-US" altLang="ko-KR" sz="2000" b="1" kern="0" spc="0" dirty="0" smtClean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보유 솔루션을 활용한 과제 해결 가능성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제안의 구체성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현실적 수행 가능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440718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125444" rtl="0" eaLnBrk="1" fontAlgn="base" latinLnBrk="1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실제 솔루션 도입에 따른 기대 효과</a:t>
                      </a:r>
                      <a:r>
                        <a:rPr kumimoji="0" lang="en-US" altLang="ko-KR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교보생명과의 시너지 효과</a:t>
                      </a:r>
                      <a:endParaRPr kumimoji="0" lang="ko-KR" altLang="en-US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385820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대표를 포함한 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팀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맴버의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역량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전문성 등 기술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661527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기타 참고할 사항에 대해 자유롭게 기술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086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6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-%m-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디자인 사용자 지정">
  <a:themeElements>
    <a:clrScheme name="ATK Color 2012_01">
      <a:dk1>
        <a:srgbClr val="000000"/>
      </a:dk1>
      <a:lt1>
        <a:srgbClr val="FFFFFF"/>
      </a:lt1>
      <a:dk2>
        <a:srgbClr val="778242"/>
      </a:dk2>
      <a:lt2>
        <a:srgbClr val="9B1717"/>
      </a:lt2>
      <a:accent1>
        <a:srgbClr val="364086"/>
      </a:accent1>
      <a:accent2>
        <a:srgbClr val="EFEEEC"/>
      </a:accent2>
      <a:accent3>
        <a:srgbClr val="ADABA1"/>
      </a:accent3>
      <a:accent4>
        <a:srgbClr val="858274"/>
      </a:accent4>
      <a:accent5>
        <a:srgbClr val="FCA248"/>
      </a:accent5>
      <a:accent6>
        <a:srgbClr val="CDD773"/>
      </a:accent6>
      <a:hlink>
        <a:srgbClr val="364086"/>
      </a:hlink>
      <a:folHlink>
        <a:srgbClr val="A3AAD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base" latinLnBrk="0">
          <a:lnSpc>
            <a:spcPct val="90000"/>
          </a:lnSpc>
          <a:spcBef>
            <a:spcPts val="900"/>
          </a:spcBef>
          <a:defRPr sz="1400" b="1" dirty="0" smtClean="0">
            <a:solidFill>
              <a:schemeClr val="tx1"/>
            </a:solidFill>
            <a:latin typeface="나눔고딕"/>
            <a:ea typeface="나눔고딕"/>
            <a:cs typeface="Arial" pitchFamily="34" charset="0"/>
            <a:sym typeface="나눔고딕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358107</TotalTime>
  <Words>231</Words>
  <Application>Microsoft Office PowerPoint</Application>
  <PresentationFormat>와이드스크린</PresentationFormat>
  <Paragraphs>44</Paragraphs>
  <Slides>3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나눔고딕</vt:lpstr>
      <vt:lpstr>나눔고딕 ExtraBold</vt:lpstr>
      <vt:lpstr>맑은 고딕</vt:lpstr>
      <vt:lpstr>Arial</vt:lpstr>
      <vt:lpstr>2_디자인 사용자 지정</vt:lpstr>
      <vt:lpstr>디자인 사용자 지정</vt:lpstr>
      <vt:lpstr>think-cell Slide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eda_003</dc:creator>
  <cp:lastModifiedBy>정다은(Selina,셀리나)</cp:lastModifiedBy>
  <cp:revision>18826</cp:revision>
  <cp:lastPrinted>2022-05-30T09:30:25Z</cp:lastPrinted>
  <dcterms:created xsi:type="dcterms:W3CDTF">2014-05-15T05:17:47Z</dcterms:created>
  <dcterms:modified xsi:type="dcterms:W3CDTF">2025-09-03T05:17:34Z</dcterms:modified>
</cp:coreProperties>
</file>