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  <p:sldMasterId id="2147484341" r:id="rId2"/>
  </p:sldMasterIdLst>
  <p:notesMasterIdLst>
    <p:notesMasterId r:id="rId5"/>
  </p:notesMasterIdLst>
  <p:handoutMasterIdLst>
    <p:handoutMasterId r:id="rId6"/>
  </p:handoutMasterIdLst>
  <p:sldIdLst>
    <p:sldId id="5844" r:id="rId3"/>
    <p:sldId id="5846" r:id="rId4"/>
  </p:sldIdLst>
  <p:sldSz cx="12192000" cy="6858000"/>
  <p:notesSz cx="6797675" cy="9926638"/>
  <p:custDataLst>
    <p:tags r:id="rId7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91" userDrawn="1">
          <p15:clr>
            <a:srgbClr val="A4A3A4"/>
          </p15:clr>
        </p15:guide>
        <p15:guide id="8" pos="7358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1" pos="212" userDrawn="1">
          <p15:clr>
            <a:srgbClr val="A4A3A4"/>
          </p15:clr>
        </p15:guide>
        <p15:guide id="12" orient="horz" pos="4133" userDrawn="1">
          <p15:clr>
            <a:srgbClr val="A4A3A4"/>
          </p15:clr>
        </p15:guide>
        <p15:guide id="13" orient="horz" pos="595" userDrawn="1">
          <p15:clr>
            <a:srgbClr val="A4A3A4"/>
          </p15:clr>
        </p15:guide>
        <p15:guide id="15" orient="horz" pos="2001" userDrawn="1">
          <p15:clr>
            <a:srgbClr val="A4A3A4"/>
          </p15:clr>
        </p15:guide>
        <p15:guide id="16" orient="horz" pos="4201" userDrawn="1">
          <p15:clr>
            <a:srgbClr val="A4A3A4"/>
          </p15:clr>
        </p15:guide>
        <p15:guide id="18" orient="horz" pos="3498" userDrawn="1">
          <p15:clr>
            <a:srgbClr val="A4A3A4"/>
          </p15:clr>
        </p15:guide>
        <p15:guide id="20" orient="horz" pos="4065" userDrawn="1">
          <p15:clr>
            <a:srgbClr val="A4A3A4"/>
          </p15:clr>
        </p15:guide>
        <p15:guide id="21" orient="horz" pos="1366" userDrawn="1">
          <p15:clr>
            <a:srgbClr val="A4A3A4"/>
          </p15:clr>
        </p15:guide>
        <p15:guide id="23" pos="4063" userDrawn="1">
          <p15:clr>
            <a:srgbClr val="A4A3A4"/>
          </p15:clr>
        </p15:guide>
        <p15:guide id="25" pos="1383" userDrawn="1">
          <p15:clr>
            <a:srgbClr val="A4A3A4"/>
          </p15:clr>
        </p15:guide>
        <p15:guide id="26" pos="267" userDrawn="1">
          <p15:clr>
            <a:srgbClr val="A4A3A4"/>
          </p15:clr>
        </p15:guide>
        <p15:guide id="27" orient="horz" pos="1480" userDrawn="1">
          <p15:clr>
            <a:srgbClr val="A4A3A4"/>
          </p15:clr>
        </p15:guide>
        <p15:guide id="29" pos="7385" userDrawn="1">
          <p15:clr>
            <a:srgbClr val="A4A3A4"/>
          </p15:clr>
        </p15:guide>
        <p15:guide id="30" pos="1104" userDrawn="1">
          <p15:clr>
            <a:srgbClr val="A4A3A4"/>
          </p15:clr>
        </p15:guide>
        <p15:guide id="32" pos="322" userDrawn="1">
          <p15:clr>
            <a:srgbClr val="A4A3A4"/>
          </p15:clr>
        </p15:guide>
        <p15:guide id="33" pos="5515" userDrawn="1">
          <p15:clr>
            <a:srgbClr val="A4A3A4"/>
          </p15:clr>
        </p15:guide>
        <p15:guide id="34" pos="7468" userDrawn="1">
          <p15:clr>
            <a:srgbClr val="A4A3A4"/>
          </p15:clr>
        </p15:guide>
        <p15:guide id="35" orient="horz" pos="3339" userDrawn="1">
          <p15:clr>
            <a:srgbClr val="A4A3A4"/>
          </p15:clr>
        </p15:guide>
        <p15:guide id="36" pos="3617" userDrawn="1">
          <p15:clr>
            <a:srgbClr val="A4A3A4"/>
          </p15:clr>
        </p15:guide>
        <p15:guide id="37" orient="horz" pos="1797" userDrawn="1">
          <p15:clr>
            <a:srgbClr val="A4A3A4"/>
          </p15:clr>
        </p15:guide>
        <p15:guide id="38" orient="horz" pos="3407" userDrawn="1">
          <p15:clr>
            <a:srgbClr val="A4A3A4"/>
          </p15:clr>
        </p15:guide>
        <p15:guide id="39" orient="horz" pos="2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99"/>
    <a:srgbClr val="0000FF"/>
    <a:srgbClr val="33CC33"/>
    <a:srgbClr val="008000"/>
    <a:srgbClr val="666666"/>
    <a:srgbClr val="BFBFBF"/>
    <a:srgbClr val="007F00"/>
    <a:srgbClr val="4285F4"/>
    <a:srgbClr val="1A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5320" autoAdjust="0"/>
  </p:normalViewPr>
  <p:slideViewPr>
    <p:cSldViewPr snapToObjects="1">
      <p:cViewPr varScale="1">
        <p:scale>
          <a:sx n="87" d="100"/>
          <a:sy n="87" d="100"/>
        </p:scale>
        <p:origin x="989" y="77"/>
      </p:cViewPr>
      <p:guideLst>
        <p:guide orient="horz" pos="391"/>
        <p:guide pos="7358"/>
        <p:guide pos="3840"/>
        <p:guide pos="212"/>
        <p:guide orient="horz" pos="4133"/>
        <p:guide orient="horz" pos="595"/>
        <p:guide orient="horz" pos="2001"/>
        <p:guide orient="horz" pos="4201"/>
        <p:guide orient="horz" pos="3498"/>
        <p:guide orient="horz" pos="4065"/>
        <p:guide orient="horz" pos="1366"/>
        <p:guide pos="4063"/>
        <p:guide pos="1383"/>
        <p:guide pos="267"/>
        <p:guide orient="horz" pos="1480"/>
        <p:guide pos="7385"/>
        <p:guide pos="1104"/>
        <p:guide pos="322"/>
        <p:guide pos="5515"/>
        <p:guide pos="7468"/>
        <p:guide orient="horz" pos="3339"/>
        <p:guide pos="3617"/>
        <p:guide orient="horz" pos="1797"/>
        <p:guide orient="horz" pos="3407"/>
        <p:guide orient="horz" pos="2795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2680" y="6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3D5BFC1-A092-4009-988B-F2492AA0D6BC}" type="datetimeFigureOut">
              <a:rPr lang="ko-KR" altLang="en-US" smtClean="0">
                <a:latin typeface="나눔고딕"/>
              </a:rPr>
              <a:pPr/>
              <a:t>2024-10-16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4D323F-8609-4328-8339-744FA241958E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51795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>
                <a:ea typeface="나눔고딕"/>
              </a:defRPr>
            </a:lvl1pPr>
          </a:lstStyle>
          <a:p>
            <a:fld id="{EC1BA96A-503D-4F16-8A2A-91BBD43DFCCB}" type="datetimeFigureOut">
              <a:rPr lang="ko-KR" altLang="en-US" smtClean="0">
                <a:latin typeface="나눔고딕"/>
              </a:rPr>
              <a:pPr/>
              <a:t>2024-10-16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r>
              <a:rPr lang="ko-KR" altLang="en-US" dirty="0" smtClean="0">
                <a:latin typeface="나눔고딕"/>
              </a:rPr>
              <a:t>ㅇ</a:t>
            </a:r>
            <a:endParaRPr lang="ko-KR" altLang="en-US" dirty="0">
              <a:latin typeface="나눔고딕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>
                <a:ea typeface="나눔고딕"/>
              </a:defRPr>
            </a:lvl1pPr>
          </a:lstStyle>
          <a:p>
            <a:fld id="{CD6D0A05-E54D-456D-BA91-B2262AADA201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036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729500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60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그림 6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0" y="638"/>
            <a:ext cx="12196597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90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3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39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12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51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048107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84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2" y="-1165"/>
            <a:ext cx="12196594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39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2" y="638"/>
            <a:ext cx="12196594" cy="6860331"/>
          </a:xfrm>
          <a:prstGeom prst="rect">
            <a:avLst/>
          </a:prstGeom>
        </p:spPr>
      </p:pic>
      <p:sp>
        <p:nvSpPr>
          <p:cNvPr id="5" name="슬라이드 번호 개체 틀 2"/>
          <p:cNvSpPr txBox="1">
            <a:spLocks/>
          </p:cNvSpPr>
          <p:nvPr userDrawn="1"/>
        </p:nvSpPr>
        <p:spPr>
          <a:xfrm>
            <a:off x="11488764" y="6510688"/>
            <a:ext cx="684569" cy="374697"/>
          </a:xfrm>
          <a:prstGeom prst="rect">
            <a:avLst/>
          </a:prstGeom>
        </p:spPr>
        <p:txBody>
          <a:bodyPr vert="horz" lIns="0" tIns="0" rIns="88615" bIns="0" rtlCol="0" anchor="ctr"/>
          <a:lstStyle/>
          <a:p>
            <a:pPr algn="r">
              <a:defRPr/>
            </a:pPr>
            <a:fld id="{C518B652-5059-46A7-89D9-3F882A9610B1}" type="slidenum">
              <a:rPr lang="en-US" altLang="ko-KR" sz="1354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나눔고딕" pitchFamily="50" charset="-127"/>
                <a:ea typeface="나눔고딕" pitchFamily="50" charset="-127"/>
              </a:rPr>
              <a:pPr algn="r">
                <a:defRPr/>
              </a:pPr>
              <a:t>‹#›</a:t>
            </a:fld>
            <a:endParaRPr lang="en-US" altLang="ko-KR" sz="1354" dirty="0">
              <a:solidFill>
                <a:sysClr val="windowText" lastClr="000000">
                  <a:lumMod val="65000"/>
                  <a:lumOff val="35000"/>
                </a:sys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13765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6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15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2339" y="1709739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2339" y="4589464"/>
            <a:ext cx="10515600" cy="1500187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>
                    <a:tint val="75000"/>
                  </a:schemeClr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4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64015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89785" y="1825625"/>
            <a:ext cx="5164016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9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154" y="1681163"/>
            <a:ext cx="5158154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154" y="2505075"/>
            <a:ext cx="5158154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553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553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9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26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96328695"/>
              </p:ext>
            </p:extLst>
          </p:nvPr>
        </p:nvGraphicFramePr>
        <p:xfrm>
          <a:off x="2130" y="1621"/>
          <a:ext cx="195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44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" y="1621"/>
                        <a:ext cx="195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14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14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51BE08FB-A18B-4859-A6E6-B20CCC533AF2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2024-10-16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18" y="63568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1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2747D207-944B-4363-884F-A02296F6E65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16" y="637"/>
            <a:ext cx="12190201" cy="685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4371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나눔고딕"/>
          <a:ea typeface="나눔고딕"/>
          <a:cs typeface="+mj-cs"/>
          <a:sym typeface="나눔고딕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3939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3446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»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DB77-E8DD-4174-960C-093AC08E83A7}" type="datetimeFigureOut">
              <a:rPr lang="ko-KR" altLang="en-US" smtClean="0"/>
              <a:t>2024-10-16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0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</p:sldLayoutIdLst>
  <p:timing>
    <p:tnLst>
      <p:par>
        <p:cTn id="1" dur="indefinite" restart="never" nodeType="tmRoot"/>
      </p:par>
    </p:tnLst>
  </p:timing>
  <p:txStyles>
    <p:titleStyle>
      <a:lvl1pPr algn="l" defTabSz="1125444" rtl="0" eaLnBrk="1" latinLnBrk="1" hangingPunct="1">
        <a:lnSpc>
          <a:spcPct val="90000"/>
        </a:lnSpc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61" indent="-281361" algn="l" defTabSz="1125444" rtl="0" eaLnBrk="1" latinLnBrk="1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68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요약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8" name="표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16343"/>
              </p:ext>
            </p:extLst>
          </p:nvPr>
        </p:nvGraphicFramePr>
        <p:xfrm>
          <a:off x="515380" y="872716"/>
          <a:ext cx="11229051" cy="5889759"/>
        </p:xfrm>
        <a:graphic>
          <a:graphicData uri="http://schemas.openxmlformats.org/drawingml/2006/table">
            <a:tbl>
              <a:tblPr/>
              <a:tblGrid>
                <a:gridCol w="1821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527">
                  <a:extLst>
                    <a:ext uri="{9D8B030D-6E8A-4147-A177-3AD203B41FA5}">
                      <a16:colId xmlns:a16="http://schemas.microsoft.com/office/drawing/2014/main" val="251070130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57567756"/>
                    </a:ext>
                  </a:extLst>
                </a:gridCol>
                <a:gridCol w="37762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스타트업 명</a:t>
                      </a:r>
                      <a:endParaRPr kumimoji="1" lang="en-US" altLang="ko-KR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지원 분야</a:t>
                      </a:r>
                      <a:endParaRPr kumimoji="1" lang="ko-KR" altLang="en-US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1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altLang="ko-KR" sz="1200" b="1" i="1" dirty="0" smtClean="0">
                          <a:solidFill>
                            <a:schemeClr val="accent4"/>
                          </a:solidFill>
                        </a:rPr>
                        <a:t>1.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(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고객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)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AI VOC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분석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2.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(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영업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/</a:t>
                      </a:r>
                      <a:r>
                        <a:rPr lang="ko-KR" altLang="en-US" sz="1200" b="1" i="1" baseline="0" dirty="0" err="1" smtClean="0">
                          <a:solidFill>
                            <a:schemeClr val="accent4"/>
                          </a:solidFill>
                        </a:rPr>
                        <a:t>미케팅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보험 설계사의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AI-Assistant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3.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(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데이터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) AI </a:t>
                      </a:r>
                      <a:r>
                        <a:rPr lang="ko-KR" altLang="en-US" sz="1200" b="1" i="1" baseline="0" dirty="0" err="1" smtClean="0">
                          <a:solidFill>
                            <a:schemeClr val="accent4"/>
                          </a:solidFill>
                        </a:rPr>
                        <a:t>합성데이타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4. 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(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보험 가입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/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지급</a:t>
                      </a: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) AI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보험 리스크 관리</a:t>
                      </a:r>
                      <a:endParaRPr lang="en-US" altLang="ko-KR" sz="1200" b="1" i="1" baseline="0" dirty="0" smtClean="0">
                        <a:solidFill>
                          <a:schemeClr val="accent4"/>
                        </a:solidFill>
                      </a:endParaRPr>
                    </a:p>
                    <a:p>
                      <a:pPr marL="0" marR="81280" indent="0" algn="just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1" baseline="0" dirty="0" smtClean="0">
                          <a:solidFill>
                            <a:schemeClr val="accent4"/>
                          </a:solidFill>
                        </a:rPr>
                        <a:t> 5. </a:t>
                      </a:r>
                      <a:r>
                        <a:rPr lang="ko-KR" altLang="en-US" sz="1200" b="1" i="1" baseline="0" dirty="0" smtClean="0">
                          <a:solidFill>
                            <a:schemeClr val="accent4"/>
                          </a:solidFill>
                        </a:rPr>
                        <a:t>자율 제안</a:t>
                      </a:r>
                      <a:endParaRPr lang="ko-KR" altLang="en-US" sz="1200" b="1" i="1" dirty="0" smtClean="0">
                        <a:solidFill>
                          <a:schemeClr val="accent4"/>
                        </a:solidFill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해결 과제 정의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목적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예</a:t>
                      </a:r>
                      <a:r>
                        <a:rPr lang="en-US" altLang="ko-KR" sz="1100" b="0" i="1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디지털 채널 이용 고객 행동 분석을 통한 마케팅 기회 발굴 및 프로세스 최적화 </a:t>
                      </a:r>
                      <a:endParaRPr lang="ko-KR" altLang="en-US" sz="1100" b="0" i="1" dirty="0">
                        <a:solidFill>
                          <a:schemeClr val="accent4"/>
                        </a:solidFill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5746"/>
                  </a:ext>
                </a:extLst>
              </a:tr>
              <a:tr h="25902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추진 내용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협업 기간 동안</a:t>
                      </a: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63188"/>
                  </a:ext>
                </a:extLst>
              </a:tr>
              <a:tr h="984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기대 효과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985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92344" y="258327"/>
            <a:ext cx="33483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>
                <a:solidFill>
                  <a:srgbClr val="002060"/>
                </a:solidFill>
              </a:rPr>
              <a:t>[</a:t>
            </a:r>
            <a:r>
              <a:rPr lang="ko-KR" altLang="en-US" sz="1100" b="1" dirty="0" err="1" smtClean="0">
                <a:solidFill>
                  <a:srgbClr val="002060"/>
                </a:solidFill>
              </a:rPr>
              <a:t>교보생명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1100" b="1" dirty="0" err="1" smtClean="0">
                <a:solidFill>
                  <a:srgbClr val="002060"/>
                </a:solidFill>
              </a:rPr>
              <a:t>리버스피칭</a:t>
            </a:r>
            <a:r>
              <a:rPr lang="en-US" altLang="ko-KR" sz="1100" b="1" dirty="0" smtClean="0">
                <a:solidFill>
                  <a:srgbClr val="002060"/>
                </a:solidFill>
              </a:rPr>
              <a:t>]</a:t>
            </a:r>
          </a:p>
          <a:p>
            <a:pPr algn="ctr"/>
            <a:r>
              <a:rPr lang="en-US" altLang="ko-KR" sz="1100" b="1" dirty="0" smtClean="0">
                <a:solidFill>
                  <a:srgbClr val="002060"/>
                </a:solidFill>
              </a:rPr>
              <a:t>FINSTAGE-UP</a:t>
            </a:r>
            <a:r>
              <a:rPr lang="ko-KR" altLang="en-US" sz="1100" b="1" dirty="0" smtClean="0">
                <a:solidFill>
                  <a:srgbClr val="002060"/>
                </a:solidFill>
              </a:rPr>
              <a:t>오픈이노베이션프로그램</a:t>
            </a:r>
            <a:endParaRPr lang="ko-KR" altLang="en-US" sz="1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5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83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상세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회사 소개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+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제안 내용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400" y="2222340"/>
            <a:ext cx="10843573" cy="1043526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 algn="ctr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요약 </a:t>
            </a:r>
            <a:r>
              <a:rPr lang="ko-KR" altLang="en-US" sz="2400" dirty="0" err="1" smtClean="0">
                <a:solidFill>
                  <a:srgbClr val="1F497D">
                    <a:lumMod val="50000"/>
                  </a:srgbClr>
                </a:solidFill>
              </a:rPr>
              <a:t>장표를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 제외한 상세 내용은 </a:t>
            </a:r>
            <a:r>
              <a:rPr lang="ko-KR" altLang="en-US" sz="3600" dirty="0" smtClean="0">
                <a:solidFill>
                  <a:srgbClr val="C00000"/>
                </a:solidFill>
              </a:rPr>
              <a:t>자율 양식 사용 </a:t>
            </a:r>
            <a:endParaRPr lang="en-US" altLang="ko-KR" sz="3600" dirty="0" smtClean="0">
              <a:solidFill>
                <a:srgbClr val="C00000"/>
              </a:solidFill>
            </a:endParaRPr>
          </a:p>
          <a:p>
            <a:pPr lvl="0" algn="ctr">
              <a:defRPr/>
            </a:pPr>
            <a:r>
              <a:rPr lang="en-US" altLang="ko-KR" sz="2800" dirty="0" smtClean="0">
                <a:solidFill>
                  <a:srgbClr val="C00000"/>
                </a:solidFill>
              </a:rPr>
              <a:t>(</a:t>
            </a:r>
            <a:r>
              <a:rPr lang="ko-KR" altLang="en-US" sz="2800" dirty="0" smtClean="0">
                <a:solidFill>
                  <a:srgbClr val="C00000"/>
                </a:solidFill>
              </a:rPr>
              <a:t>보유하고 계신 회사 </a:t>
            </a:r>
            <a:r>
              <a:rPr lang="en-US" altLang="ko-KR" sz="2800" dirty="0" err="1" smtClean="0">
                <a:solidFill>
                  <a:srgbClr val="C00000"/>
                </a:solidFill>
              </a:rPr>
              <a:t>ppt</a:t>
            </a:r>
            <a:r>
              <a:rPr lang="en-US" altLang="ko-KR" sz="2800" dirty="0" smtClean="0">
                <a:solidFill>
                  <a:srgbClr val="C00000"/>
                </a:solidFill>
              </a:rPr>
              <a:t> </a:t>
            </a:r>
            <a:r>
              <a:rPr lang="ko-KR" altLang="en-US" sz="2800" dirty="0" smtClean="0">
                <a:solidFill>
                  <a:srgbClr val="C00000"/>
                </a:solidFill>
              </a:rPr>
              <a:t>양식 권장</a:t>
            </a:r>
            <a:r>
              <a:rPr lang="en-US" altLang="ko-KR" sz="2800" dirty="0" smtClean="0">
                <a:solidFill>
                  <a:srgbClr val="C00000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1986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-%m-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디자인 사용자 지정">
  <a:themeElements>
    <a:clrScheme name="ATK Color 2012_01">
      <a:dk1>
        <a:srgbClr val="000000"/>
      </a:dk1>
      <a:lt1>
        <a:srgbClr val="FFFFFF"/>
      </a:lt1>
      <a:dk2>
        <a:srgbClr val="778242"/>
      </a:dk2>
      <a:lt2>
        <a:srgbClr val="9B1717"/>
      </a:lt2>
      <a:accent1>
        <a:srgbClr val="364086"/>
      </a:accent1>
      <a:accent2>
        <a:srgbClr val="EFEEEC"/>
      </a:accent2>
      <a:accent3>
        <a:srgbClr val="ADABA1"/>
      </a:accent3>
      <a:accent4>
        <a:srgbClr val="858274"/>
      </a:accent4>
      <a:accent5>
        <a:srgbClr val="FCA248"/>
      </a:accent5>
      <a:accent6>
        <a:srgbClr val="CDD773"/>
      </a:accent6>
      <a:hlink>
        <a:srgbClr val="364086"/>
      </a:hlink>
      <a:folHlink>
        <a:srgbClr val="A3AAD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base" latinLnBrk="0">
          <a:lnSpc>
            <a:spcPct val="90000"/>
          </a:lnSpc>
          <a:spcBef>
            <a:spcPts val="900"/>
          </a:spcBef>
          <a:defRPr sz="1400" b="1" dirty="0" smtClean="0">
            <a:solidFill>
              <a:schemeClr val="tx1"/>
            </a:solidFill>
            <a:latin typeface="나눔고딕"/>
            <a:ea typeface="나눔고딕"/>
            <a:cs typeface="Arial" pitchFamily="34" charset="0"/>
            <a:sym typeface="나눔고딕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357983</TotalTime>
  <Words>130</Words>
  <Application>Microsoft Office PowerPoint</Application>
  <PresentationFormat>와이드스크린</PresentationFormat>
  <Paragraphs>28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나눔고딕</vt:lpstr>
      <vt:lpstr>나눔고딕 ExtraBold</vt:lpstr>
      <vt:lpstr>맑은 고딕</vt:lpstr>
      <vt:lpstr>Arial</vt:lpstr>
      <vt:lpstr>2_디자인 사용자 지정</vt:lpstr>
      <vt:lpstr>디자인 사용자 지정</vt:lpstr>
      <vt:lpstr>think-cell Slide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eda_003</dc:creator>
  <cp:lastModifiedBy>KB099</cp:lastModifiedBy>
  <cp:revision>18820</cp:revision>
  <cp:lastPrinted>2022-05-30T09:30:25Z</cp:lastPrinted>
  <dcterms:created xsi:type="dcterms:W3CDTF">2014-05-15T05:17:47Z</dcterms:created>
  <dcterms:modified xsi:type="dcterms:W3CDTF">2024-10-16T02:23:47Z</dcterms:modified>
</cp:coreProperties>
</file>